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ioT3fOCOOXPt3D7v8G5T4EXrG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75cd050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b75cd050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4ba7586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c4ba75865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4ba75865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gc4ba758659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4ba75865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c4ba758659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78c4009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b78c4009de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4ba75865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c4ba758659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4ba75865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c4ba758659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4ba75865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c4ba758659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1" name="Google Shape;21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" name="Google Shape;22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" name="Google Shape;29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" name="Google Shape;32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lipart-library.com/traffic-light-clipar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</a:t>
            </a: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77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Project Progress Vlog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March 18, 2021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b75cd050a3_0_0"/>
          <p:cNvPicPr preferRelativeResize="0"/>
          <p:nvPr/>
        </p:nvPicPr>
        <p:blipFill rotWithShape="1">
          <a:blip r:embed="rId3">
            <a:alphaModFix/>
          </a:blip>
          <a:srcRect b="10040" l="0" r="0" t="5283"/>
          <a:stretch/>
        </p:blipFill>
        <p:spPr>
          <a:xfrm>
            <a:off x="262250" y="235400"/>
            <a:ext cx="7172325" cy="43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b75cd050a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6375" y="3170050"/>
            <a:ext cx="8000350" cy="3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c4ba75865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709738"/>
            <a:ext cx="108204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4ba758659_0_59"/>
          <p:cNvSpPr txBox="1"/>
          <p:nvPr>
            <p:ph type="title"/>
          </p:nvPr>
        </p:nvSpPr>
        <p:spPr>
          <a:xfrm>
            <a:off x="314375" y="144925"/>
            <a:ext cx="5034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9 So Far...</a:t>
            </a:r>
            <a:endParaRPr/>
          </a:p>
        </p:txBody>
      </p:sp>
      <p:sp>
        <p:nvSpPr>
          <p:cNvPr id="78" name="Google Shape;78;gc4ba758659_0_59"/>
          <p:cNvSpPr txBox="1"/>
          <p:nvPr/>
        </p:nvSpPr>
        <p:spPr>
          <a:xfrm>
            <a:off x="314375" y="1075525"/>
            <a:ext cx="406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Mar</a:t>
            </a:r>
            <a:r>
              <a:rPr b="0" i="0" lang="en-US" sz="2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solidFill>
                  <a:schemeClr val="lt2"/>
                </a:solidFill>
              </a:rPr>
              <a:t>9</a:t>
            </a:r>
            <a:r>
              <a:rPr b="0" i="0" lang="en-US" sz="2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2021 - Mar </a:t>
            </a:r>
            <a:r>
              <a:rPr lang="en-US" sz="2200">
                <a:solidFill>
                  <a:schemeClr val="lt2"/>
                </a:solidFill>
              </a:rPr>
              <a:t>23</a:t>
            </a:r>
            <a:r>
              <a:rPr b="0" i="0" lang="en-US" sz="2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b="0" i="0" sz="2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c4ba758659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88" y="1662825"/>
            <a:ext cx="11742224" cy="20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c4ba758659_0_59"/>
          <p:cNvPicPr preferRelativeResize="0"/>
          <p:nvPr/>
        </p:nvPicPr>
        <p:blipFill rotWithShape="1">
          <a:blip r:embed="rId4">
            <a:alphaModFix/>
          </a:blip>
          <a:srcRect b="14192" l="0" r="0" t="22047"/>
          <a:stretch/>
        </p:blipFill>
        <p:spPr>
          <a:xfrm>
            <a:off x="3181188" y="3951800"/>
            <a:ext cx="2022951" cy="257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c4ba758659_0_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2013" y="4275150"/>
            <a:ext cx="2403025" cy="1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c4ba758659_0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02891" y="4275150"/>
            <a:ext cx="2619284" cy="19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c4ba758659_0_59"/>
          <p:cNvSpPr/>
          <p:nvPr/>
        </p:nvSpPr>
        <p:spPr>
          <a:xfrm>
            <a:off x="314375" y="4578975"/>
            <a:ext cx="2403000" cy="1325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AA84F"/>
                </a:solidFill>
              </a:rPr>
              <a:t>Previews</a:t>
            </a:r>
            <a:endParaRPr sz="22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4ba758659_0_121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Project Status Description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and Project Issues (No Changes)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c4ba758659_0_121"/>
          <p:cNvPicPr preferRelativeResize="0"/>
          <p:nvPr/>
        </p:nvPicPr>
        <p:blipFill rotWithShape="1">
          <a:blip r:embed="rId3">
            <a:alphaModFix/>
          </a:blip>
          <a:srcRect b="0" l="65911" r="0" t="0"/>
          <a:stretch/>
        </p:blipFill>
        <p:spPr>
          <a:xfrm>
            <a:off x="821925" y="2658250"/>
            <a:ext cx="16624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c4ba758659_0_121"/>
          <p:cNvSpPr txBox="1"/>
          <p:nvPr/>
        </p:nvSpPr>
        <p:spPr>
          <a:xfrm>
            <a:off x="3579625" y="2192650"/>
            <a:ext cx="8175000" cy="3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project status is </a:t>
            </a:r>
            <a:r>
              <a:rPr b="0" i="0" lang="en-US" sz="28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en-US" sz="2800">
                <a:solidFill>
                  <a:srgbClr val="00FF00"/>
                </a:solidFill>
              </a:rPr>
              <a:t>.</a:t>
            </a:r>
            <a:endParaRPr b="0" i="0" sz="28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800">
                <a:solidFill>
                  <a:schemeClr val="lt2"/>
                </a:solidFill>
              </a:rPr>
              <a:t>re is still </a:t>
            </a: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 transporter feedback. </a:t>
            </a:r>
            <a:endParaRPr b="0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en-US" sz="2800">
                <a:solidFill>
                  <a:schemeClr val="lt2"/>
                </a:solidFill>
              </a:rPr>
              <a:t>’re not likely to receive it in time.</a:t>
            </a:r>
            <a:endParaRPr b="0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Our future recommendations for the app include user testing with a group of willing Transporters.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78c4009de_0_28"/>
          <p:cNvSpPr txBox="1"/>
          <p:nvPr>
            <p:ph type="title"/>
          </p:nvPr>
        </p:nvSpPr>
        <p:spPr>
          <a:xfrm>
            <a:off x="3322050" y="2766300"/>
            <a:ext cx="5547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Application Demo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4ba758659_0_178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10 Outlook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c4ba758659_0_178"/>
          <p:cNvSpPr txBox="1"/>
          <p:nvPr/>
        </p:nvSpPr>
        <p:spPr>
          <a:xfrm>
            <a:off x="314375" y="1252775"/>
            <a:ext cx="655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Starts Mar </a:t>
            </a:r>
            <a:r>
              <a:rPr lang="en-US" sz="2200">
                <a:solidFill>
                  <a:schemeClr val="lt2"/>
                </a:solidFill>
              </a:rPr>
              <a:t>23</a:t>
            </a:r>
            <a:r>
              <a:rPr b="0" i="0" lang="en-US" sz="2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2021, ends </a:t>
            </a:r>
            <a:r>
              <a:rPr lang="en-US" sz="2200">
                <a:solidFill>
                  <a:schemeClr val="lt2"/>
                </a:solidFill>
              </a:rPr>
              <a:t>Apr 10</a:t>
            </a:r>
            <a:r>
              <a:rPr b="0" i="0" lang="en-US" sz="2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2021</a:t>
            </a:r>
            <a:endParaRPr b="0" i="0" sz="2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c4ba758659_0_178"/>
          <p:cNvSpPr txBox="1"/>
          <p:nvPr/>
        </p:nvSpPr>
        <p:spPr>
          <a:xfrm>
            <a:off x="314425" y="2031950"/>
            <a:ext cx="5401500" cy="4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The project closing Sprint: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Remaining minor implementation and appearance updates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Closing documentation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Project poster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Project commercial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Project presentation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03" name="Google Shape;103;gc4ba758659_0_178"/>
          <p:cNvPicPr preferRelativeResize="0"/>
          <p:nvPr/>
        </p:nvPicPr>
        <p:blipFill rotWithShape="1">
          <a:blip r:embed="rId3">
            <a:alphaModFix/>
          </a:blip>
          <a:srcRect b="6101" l="0" r="0" t="2690"/>
          <a:stretch/>
        </p:blipFill>
        <p:spPr>
          <a:xfrm>
            <a:off x="6944700" y="440550"/>
            <a:ext cx="3276601" cy="597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4ba758659_0_1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c4ba758659_0_18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❏"/>
            </a:pPr>
            <a:r>
              <a:rPr lang="en-US" sz="3000"/>
              <a:t>Does the team feel "on track"?</a:t>
            </a:r>
            <a:endParaRPr sz="3000"/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❏"/>
            </a:pPr>
            <a:r>
              <a:rPr lang="en-US" sz="3000"/>
              <a:t>What progress does the team </a:t>
            </a:r>
            <a:r>
              <a:rPr lang="en-US" sz="3000"/>
              <a:t>particularly </a:t>
            </a:r>
            <a:r>
              <a:rPr lang="en-US" sz="3000"/>
              <a:t>feel good about?</a:t>
            </a:r>
            <a:endParaRPr sz="3000"/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❏"/>
            </a:pPr>
            <a:r>
              <a:rPr lang="en-US" sz="3000"/>
              <a:t>What barriers does the team feel is a current impediment to success?</a:t>
            </a:r>
            <a:endParaRPr sz="3000"/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Char char="❏"/>
            </a:pPr>
            <a:r>
              <a:rPr lang="en-US" sz="3000"/>
              <a:t>What help does the team require to move positively forward?</a:t>
            </a:r>
            <a:endParaRPr sz="3000"/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3000"/>
              <a:buChar char="❏"/>
            </a:pPr>
            <a:r>
              <a:rPr lang="en-US" sz="3000"/>
              <a:t>Other questions or concerns?</a:t>
            </a:r>
            <a:endParaRPr sz="3000"/>
          </a:p>
        </p:txBody>
      </p:sp>
      <p:sp>
        <p:nvSpPr>
          <p:cNvPr id="110" name="Google Shape;110;gc4ba758659_0_188"/>
          <p:cNvSpPr txBox="1"/>
          <p:nvPr/>
        </p:nvSpPr>
        <p:spPr>
          <a:xfrm rot="2238123">
            <a:off x="9637758" y="4596665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0" i="0" lang="en-US" sz="320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20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4ba758659_0_19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16" name="Google Shape;116;gc4ba758659_0_198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Stoplight. </a:t>
            </a:r>
            <a:r>
              <a:rPr lang="en-US" sz="2800" u="sng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http://clipart-library.com/traffic-light-cliparts.html</a:t>
            </a:r>
            <a:endParaRPr sz="28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