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pVWHC8hJ/jkowe1LXmcR1qnal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d39d8f5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53d39d8f50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3d39d8f5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53d39d8f50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10ab19d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b10ab19d7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10ab19d7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b10ab19d7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b4dca9d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ab4dca9dfe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b4dca9df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ab4dca9dfe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41cd478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541cd4784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1cd4784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541cd47846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1cd4784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541cd4784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scrum.org/resources/what-is-scrum" TargetMode="External"/><Relationship Id="rId4" Type="http://schemas.openxmlformats.org/officeDocument/2006/relationships/hyperlink" Target="https://lssc.ca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400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800"/>
              <a:t>Project Progress Vlog 3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19"/>
            <a:ext cx="113607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December 14, 2020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3d39d8f50_0_152"/>
          <p:cNvSpPr txBox="1"/>
          <p:nvPr>
            <p:ph type="title"/>
          </p:nvPr>
        </p:nvSpPr>
        <p:spPr>
          <a:xfrm>
            <a:off x="813125" y="175600"/>
            <a:ext cx="4565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4 Outlook</a:t>
            </a:r>
            <a:endParaRPr b="0" i="0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Starts Dec 21, 2020</a:t>
            </a:r>
            <a:endParaRPr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53d39d8f50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075" y="3850475"/>
            <a:ext cx="3885550" cy="26680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g53d39d8f50_0_152"/>
          <p:cNvPicPr preferRelativeResize="0"/>
          <p:nvPr/>
        </p:nvPicPr>
        <p:blipFill rotWithShape="1">
          <a:blip r:embed="rId4">
            <a:alphaModFix/>
          </a:blip>
          <a:srcRect b="18520" l="49338" r="1322" t="-8952"/>
          <a:stretch/>
        </p:blipFill>
        <p:spPr>
          <a:xfrm>
            <a:off x="4693063" y="1841775"/>
            <a:ext cx="3041400" cy="31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53d39d8f50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1075" y="581125"/>
            <a:ext cx="4043033" cy="298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53d39d8f50_0_152"/>
          <p:cNvSpPr txBox="1"/>
          <p:nvPr/>
        </p:nvSpPr>
        <p:spPr>
          <a:xfrm>
            <a:off x="780850" y="2308625"/>
            <a:ext cx="1359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53d39d8f50_0_152"/>
          <p:cNvSpPr txBox="1"/>
          <p:nvPr/>
        </p:nvSpPr>
        <p:spPr>
          <a:xfrm>
            <a:off x="780850" y="1816350"/>
            <a:ext cx="3615600" cy="4379700"/>
          </a:xfrm>
          <a:prstGeom prst="rect">
            <a:avLst/>
          </a:prstGeom>
          <a:noFill/>
          <a:ln cap="flat" cmpd="sng" w="76200">
            <a:solidFill>
              <a:srgbClr val="8989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arenR"/>
            </a:pPr>
            <a:r>
              <a:rPr lang="en-US" sz="2000">
                <a:solidFill>
                  <a:srgbClr val="FFFFFF"/>
                </a:solidFill>
              </a:rPr>
              <a:t>Prototype</a:t>
            </a:r>
            <a:r>
              <a:rPr lang="en-US" sz="2000">
                <a:solidFill>
                  <a:srgbClr val="FFFFFF"/>
                </a:solidFill>
              </a:rPr>
              <a:t> testing with the client, generating HiFi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AutoNum type="arabicParenR"/>
            </a:pPr>
            <a:r>
              <a:rPr lang="en-US" sz="2000">
                <a:solidFill>
                  <a:schemeClr val="accent2"/>
                </a:solidFill>
              </a:rPr>
              <a:t>Investigate further Flutter/Dart language options and features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AutoNum type="arabicParenR"/>
            </a:pPr>
            <a:r>
              <a:rPr lang="en-US" sz="2000">
                <a:solidFill>
                  <a:schemeClr val="accent2"/>
                </a:solidFill>
              </a:rPr>
              <a:t>Setup Flutter Multi-platform project*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US" sz="2000">
                <a:solidFill>
                  <a:schemeClr val="accent2"/>
                </a:solidFill>
              </a:rPr>
              <a:t>*May include GUI-side programming if client testing is done earlier than expected</a:t>
            </a:r>
            <a:endParaRPr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3d39d8f50_0_2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Open discussion for the meeting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53d39d8f50_0_26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Does the team feel "on track"?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progress does the team particularly feel good about?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barriers does the team feel is a current impediment to success?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help does the team require to move positively forward?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Other questions or concerns?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6" name="Google Shape;156;g53d39d8f50_0_268"/>
          <p:cNvSpPr txBox="1"/>
          <p:nvPr/>
        </p:nvSpPr>
        <p:spPr>
          <a:xfrm rot="2238123">
            <a:off x="9637822" y="4596714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0" i="0" lang="en-US" sz="3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 Scrum Framework. </a:t>
            </a:r>
            <a:r>
              <a:rPr lang="en-US" sz="2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https://www.scrum.org/resources/what-is-scrum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Livestock Services Saskatchewan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https://lssc.ca/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b10ab19d7b_0_0"/>
          <p:cNvPicPr preferRelativeResize="0"/>
          <p:nvPr/>
        </p:nvPicPr>
        <p:blipFill rotWithShape="1">
          <a:blip r:embed="rId3">
            <a:alphaModFix/>
          </a:blip>
          <a:srcRect b="10042" l="0" r="0" t="5283"/>
          <a:stretch/>
        </p:blipFill>
        <p:spPr>
          <a:xfrm>
            <a:off x="262250" y="235400"/>
            <a:ext cx="7172325" cy="43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b10ab19d7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6375" y="3170050"/>
            <a:ext cx="8000350" cy="3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10ab19d7b_0_5"/>
          <p:cNvSpPr txBox="1"/>
          <p:nvPr/>
        </p:nvSpPr>
        <p:spPr>
          <a:xfrm>
            <a:off x="106800" y="242900"/>
            <a:ext cx="38928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 Scrum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Responsibilities</a:t>
            </a:r>
            <a:endParaRPr b="0" i="0" sz="4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gb10ab19d7b_0_5"/>
          <p:cNvPicPr preferRelativeResize="0"/>
          <p:nvPr/>
        </p:nvPicPr>
        <p:blipFill rotWithShape="1">
          <a:blip r:embed="rId3">
            <a:alphaModFix/>
          </a:blip>
          <a:srcRect b="0" l="0" r="0" t="25272"/>
          <a:stretch/>
        </p:blipFill>
        <p:spPr>
          <a:xfrm>
            <a:off x="2479050" y="4618625"/>
            <a:ext cx="9529925" cy="2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b10ab19d7b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028" y="1745123"/>
            <a:ext cx="5806947" cy="274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9720000" dist="285750">
              <a:srgbClr val="000000">
                <a:alpha val="50000"/>
              </a:srgbClr>
            </a:outerShdw>
          </a:effectLst>
        </p:spPr>
      </p:pic>
      <p:sp>
        <p:nvSpPr>
          <p:cNvPr id="75" name="Google Shape;75;gb10ab19d7b_0_5"/>
          <p:cNvSpPr/>
          <p:nvPr/>
        </p:nvSpPr>
        <p:spPr>
          <a:xfrm>
            <a:off x="3999575" y="156301"/>
            <a:ext cx="4577400" cy="2748600"/>
          </a:xfrm>
          <a:prstGeom prst="rect">
            <a:avLst/>
          </a:prstGeom>
          <a:solidFill>
            <a:srgbClr val="F1E6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300000" dist="1905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gb10ab19d7b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9600" y="386250"/>
            <a:ext cx="4577351" cy="22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b10ab19d7b_0_5"/>
          <p:cNvSpPr txBox="1"/>
          <p:nvPr/>
        </p:nvSpPr>
        <p:spPr>
          <a:xfrm>
            <a:off x="325050" y="2432050"/>
            <a:ext cx="37803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5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We’re following the traditional method of daily scrums, Sprint review/retrospective, and backlog refinement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314375" y="144925"/>
            <a:ext cx="4561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3 Overview</a:t>
            </a:r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14375" y="1045525"/>
            <a:ext cx="3381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Ends </a:t>
            </a:r>
            <a:r>
              <a:rPr lang="en-US" sz="2300">
                <a:solidFill>
                  <a:schemeClr val="lt2"/>
                </a:solidFill>
              </a:rPr>
              <a:t>Dec 14</a:t>
            </a: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2020</a:t>
            </a:r>
            <a:endParaRPr b="0" i="0" sz="23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314375" y="1898575"/>
            <a:ext cx="3877200" cy="4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 this Sprint we prepared further for developing software next semester: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Designing GUI Prototypes for client-testing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Developing a GUI Testing Form(at)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Designing our high-to-mid-level Client-Server Architecture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Investigating Database Interface APIs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Had meetings with our mentor and another group developing a similar software system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450" y="721975"/>
            <a:ext cx="3381900" cy="240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5300" y="721972"/>
            <a:ext cx="3381899" cy="356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576" y="3262850"/>
            <a:ext cx="3935775" cy="325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6275" y="4568602"/>
            <a:ext cx="4630926" cy="14870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b4dca9dfe_0_66"/>
          <p:cNvSpPr txBox="1"/>
          <p:nvPr>
            <p:ph type="title"/>
          </p:nvPr>
        </p:nvSpPr>
        <p:spPr>
          <a:xfrm>
            <a:off x="351400" y="428750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Continued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Mid-Fi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Generation</a:t>
            </a:r>
            <a:endParaRPr/>
          </a:p>
        </p:txBody>
      </p:sp>
      <p:sp>
        <p:nvSpPr>
          <p:cNvPr id="94" name="Google Shape;94;gab4dca9dfe_0_66"/>
          <p:cNvSpPr txBox="1"/>
          <p:nvPr/>
        </p:nvSpPr>
        <p:spPr>
          <a:xfrm>
            <a:off x="325050" y="2432050"/>
            <a:ext cx="30561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 sz="1800">
                <a:solidFill>
                  <a:schemeClr val="lt2"/>
                </a:solidFill>
              </a:rPr>
              <a:t>Reviewed the first Mid-fi with the team members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 sz="1800">
                <a:solidFill>
                  <a:schemeClr val="lt2"/>
                </a:solidFill>
              </a:rPr>
              <a:t>Generated the second Mid-Fi design based the feedback provided by the team members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 sz="1800">
                <a:solidFill>
                  <a:schemeClr val="lt2"/>
                </a:solidFill>
              </a:rPr>
              <a:t>Testing both the design with client and will the adopt the best rated design</a:t>
            </a:r>
            <a:endParaRPr sz="18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95" name="Google Shape;95;gab4dca9dfe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300" y="252975"/>
            <a:ext cx="6175525" cy="4457716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gab4dca9dfe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375" y="2544600"/>
            <a:ext cx="5836875" cy="4156075"/>
          </a:xfrm>
          <a:prstGeom prst="rect">
            <a:avLst/>
          </a:pr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gab4dca9dfe_0_66"/>
          <p:cNvSpPr/>
          <p:nvPr/>
        </p:nvSpPr>
        <p:spPr>
          <a:xfrm>
            <a:off x="10254600" y="511400"/>
            <a:ext cx="1626300" cy="882900"/>
          </a:xfrm>
          <a:prstGeom prst="rect">
            <a:avLst/>
          </a:prstGeom>
          <a:solidFill>
            <a:srgbClr val="212121"/>
          </a:solidFill>
          <a:ln cap="flat" cmpd="sng" w="38100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ab4dca9dfe_0_66"/>
          <p:cNvSpPr txBox="1"/>
          <p:nvPr/>
        </p:nvSpPr>
        <p:spPr>
          <a:xfrm>
            <a:off x="10254601" y="564050"/>
            <a:ext cx="15414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>
                <a:solidFill>
                  <a:srgbClr val="FFFFFF"/>
                </a:solidFill>
              </a:rPr>
              <a:t>Mid-Fi </a:t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>
                <a:solidFill>
                  <a:srgbClr val="FFFFFF"/>
                </a:solidFill>
              </a:rPr>
              <a:t>Design#1 </a:t>
            </a:r>
            <a:endParaRPr sz="2000">
              <a:solidFill>
                <a:srgbClr val="FFFFFF"/>
              </a:solidFill>
            </a:endParaRPr>
          </a:p>
        </p:txBody>
      </p:sp>
      <p:cxnSp>
        <p:nvCxnSpPr>
          <p:cNvPr id="99" name="Google Shape;99;gab4dca9dfe_0_66"/>
          <p:cNvCxnSpPr/>
          <p:nvPr/>
        </p:nvCxnSpPr>
        <p:spPr>
          <a:xfrm flipH="1">
            <a:off x="8909406" y="927350"/>
            <a:ext cx="1345200" cy="105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" name="Google Shape;100;gab4dca9dfe_0_66"/>
          <p:cNvSpPr/>
          <p:nvPr/>
        </p:nvSpPr>
        <p:spPr>
          <a:xfrm>
            <a:off x="3400850" y="5426200"/>
            <a:ext cx="1626300" cy="882900"/>
          </a:xfrm>
          <a:prstGeom prst="rect">
            <a:avLst/>
          </a:prstGeom>
          <a:solidFill>
            <a:srgbClr val="212121"/>
          </a:solidFill>
          <a:ln cap="flat" cmpd="sng" w="38100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ab4dca9dfe_0_66"/>
          <p:cNvSpPr txBox="1"/>
          <p:nvPr/>
        </p:nvSpPr>
        <p:spPr>
          <a:xfrm>
            <a:off x="3443301" y="5478850"/>
            <a:ext cx="15414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100">
                <a:solidFill>
                  <a:srgbClr val="FFFFFF"/>
                </a:solidFill>
              </a:rPr>
              <a:t>Mid-Fi </a:t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100">
                <a:solidFill>
                  <a:srgbClr val="FFFFFF"/>
                </a:solidFill>
              </a:rPr>
              <a:t>Design#2 </a:t>
            </a:r>
            <a:endParaRPr sz="2100">
              <a:solidFill>
                <a:srgbClr val="FFFFFF"/>
              </a:solidFill>
            </a:endParaRPr>
          </a:p>
        </p:txBody>
      </p:sp>
      <p:cxnSp>
        <p:nvCxnSpPr>
          <p:cNvPr id="102" name="Google Shape;102;gab4dca9dfe_0_66"/>
          <p:cNvCxnSpPr/>
          <p:nvPr/>
        </p:nvCxnSpPr>
        <p:spPr>
          <a:xfrm>
            <a:off x="5046850" y="5855350"/>
            <a:ext cx="1505400" cy="246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b4dca9dfe_0_132"/>
          <p:cNvSpPr txBox="1"/>
          <p:nvPr>
            <p:ph type="title"/>
          </p:nvPr>
        </p:nvSpPr>
        <p:spPr>
          <a:xfrm>
            <a:off x="314375" y="144925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GUI Prototype Testing Forms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ab4dca9dfe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925" y="1124800"/>
            <a:ext cx="4715551" cy="49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ab4dca9dfe_0_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7200" y="1182188"/>
            <a:ext cx="4120224" cy="50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ab4dca9dfe_0_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00" y="1182200"/>
            <a:ext cx="4919375" cy="33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ab4dca9dfe_0_132"/>
          <p:cNvSpPr txBox="1"/>
          <p:nvPr/>
        </p:nvSpPr>
        <p:spPr>
          <a:xfrm>
            <a:off x="423900" y="4821175"/>
            <a:ext cx="4715400" cy="17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 sz="1800">
                <a:solidFill>
                  <a:schemeClr val="lt2"/>
                </a:solidFill>
              </a:rPr>
              <a:t>Usability Test Plan Dashboard </a:t>
            </a:r>
            <a:endParaRPr sz="1800">
              <a:solidFill>
                <a:schemeClr val="lt2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</a:pPr>
            <a:r>
              <a:rPr lang="en-US" sz="1800">
                <a:solidFill>
                  <a:schemeClr val="lt2"/>
                </a:solidFill>
              </a:rPr>
              <a:t>includes Test Objectives, Equipment details, Test Tasks, Location &amp; Date, Testing Procedure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US" sz="1800">
                <a:solidFill>
                  <a:schemeClr val="lt2"/>
                </a:solidFill>
              </a:rPr>
              <a:t>Usability</a:t>
            </a:r>
            <a:r>
              <a:rPr lang="en-US" sz="1800">
                <a:solidFill>
                  <a:schemeClr val="lt2"/>
                </a:solidFill>
              </a:rPr>
              <a:t> Test Forms</a:t>
            </a:r>
            <a:endParaRPr sz="1800">
              <a:solidFill>
                <a:schemeClr val="l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1cd47846_0_0"/>
          <p:cNvSpPr txBox="1"/>
          <p:nvPr>
            <p:ph type="title"/>
          </p:nvPr>
        </p:nvSpPr>
        <p:spPr>
          <a:xfrm>
            <a:off x="314375" y="144925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Client/Server Architecture Design Draft(s)</a:t>
            </a:r>
            <a:endParaRPr/>
          </a:p>
        </p:txBody>
      </p:sp>
      <p:sp>
        <p:nvSpPr>
          <p:cNvPr id="117" name="Google Shape;117;g541cd47846_0_0"/>
          <p:cNvSpPr txBox="1"/>
          <p:nvPr/>
        </p:nvSpPr>
        <p:spPr>
          <a:xfrm>
            <a:off x="314375" y="1583113"/>
            <a:ext cx="37803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5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 identified where our application fits among external systems we’re using</a:t>
            </a:r>
            <a:endParaRPr sz="25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541cd47846_0_0"/>
          <p:cNvSpPr txBox="1"/>
          <p:nvPr/>
        </p:nvSpPr>
        <p:spPr>
          <a:xfrm>
            <a:off x="314375" y="3317125"/>
            <a:ext cx="37803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 outlined the major responsibilities (and software components) our mobile application will have</a:t>
            </a:r>
            <a:endParaRPr sz="25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541cd47846_0_0"/>
          <p:cNvSpPr txBox="1"/>
          <p:nvPr/>
        </p:nvSpPr>
        <p:spPr>
          <a:xfrm>
            <a:off x="314375" y="1153525"/>
            <a:ext cx="4053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Using the C4 Model for diagramming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120" name="Google Shape;120;g541cd4784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974" y="3076475"/>
            <a:ext cx="4917524" cy="362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541cd4784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8275" y="1265675"/>
            <a:ext cx="3698401" cy="30574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g541cd47846_0_0"/>
          <p:cNvSpPr txBox="1"/>
          <p:nvPr/>
        </p:nvSpPr>
        <p:spPr>
          <a:xfrm>
            <a:off x="314375" y="5187900"/>
            <a:ext cx="37803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Including: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System Context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Mobile Application Context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Client/Server Components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541cd47846_0_0"/>
          <p:cNvSpPr/>
          <p:nvPr/>
        </p:nvSpPr>
        <p:spPr>
          <a:xfrm>
            <a:off x="8556475" y="1394025"/>
            <a:ext cx="2980500" cy="1377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Drawings available on GitHub at time of writing (see open Pull Requests)</a:t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41cd47846_0_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Database(s) Interface Investigation and Design</a:t>
            </a:r>
            <a:endParaRPr/>
          </a:p>
        </p:txBody>
      </p:sp>
      <p:pic>
        <p:nvPicPr>
          <p:cNvPr id="129" name="Google Shape;129;g541cd47846_0_4"/>
          <p:cNvPicPr preferRelativeResize="0"/>
          <p:nvPr/>
        </p:nvPicPr>
        <p:blipFill rotWithShape="1">
          <a:blip r:embed="rId3">
            <a:alphaModFix/>
          </a:blip>
          <a:srcRect b="32327" l="0" r="2008" t="0"/>
          <a:stretch/>
        </p:blipFill>
        <p:spPr>
          <a:xfrm>
            <a:off x="415599" y="1565135"/>
            <a:ext cx="11078749" cy="421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541cd47846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500" y="1491767"/>
            <a:ext cx="6138501" cy="1971191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8400000" dist="76200">
              <a:srgbClr val="B7B7B7">
                <a:alpha val="71000"/>
              </a:srgbClr>
            </a:outerShdw>
          </a:effectLst>
        </p:spPr>
      </p:pic>
      <p:pic>
        <p:nvPicPr>
          <p:cNvPr id="131" name="Google Shape;131;g541cd47846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3500" y="4027100"/>
            <a:ext cx="6138500" cy="1849412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7620000" dist="114300">
              <a:schemeClr val="lt2">
                <a:alpha val="71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41cd47846_0_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Mentor and Livestock Services Saskatchewan Meetings and What We Learned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541cd47846_0_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LSS Meeting</a:t>
            </a:r>
            <a:endParaRPr sz="2100" u="sng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Identified general issues faced with current e-manifest system developed by LSS</a:t>
            </a:r>
            <a:endParaRPr sz="21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Missing form data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No data service at remote locations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000"/>
              <a:t>Database interface needs to be adoptable for multiple database.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38" name="Google Shape;138;g541cd47846_0_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Project Discussion</a:t>
            </a:r>
            <a:endParaRPr sz="2100" u="sng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More investigation on flutter framework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Investigation on software testing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We decided to split our back-end and front-end design discussion between mentors i.e. Karim and Tim</a:t>
            </a:r>
            <a:endParaRPr sz="2100"/>
          </a:p>
        </p:txBody>
      </p:sp>
      <p:pic>
        <p:nvPicPr>
          <p:cNvPr id="139" name="Google Shape;139;g541cd4784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450" y="4978850"/>
            <a:ext cx="3857400" cy="14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